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6" r:id="rId3"/>
  </p:sldIdLst>
  <p:sldSz cx="30275213" cy="432006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D199"/>
    <a:srgbClr val="A6AFBA"/>
    <a:srgbClr val="6487A5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7" d="100"/>
          <a:sy n="17" d="100"/>
        </p:scale>
        <p:origin x="3186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7070108"/>
            <a:ext cx="25733931" cy="15040222"/>
          </a:xfrm>
        </p:spPr>
        <p:txBody>
          <a:bodyPr anchor="b"/>
          <a:lstStyle>
            <a:lvl1pPr algn="ctr"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22690338"/>
            <a:ext cx="22706410" cy="10430151"/>
          </a:xfrm>
        </p:spPr>
        <p:txBody>
          <a:bodyPr/>
          <a:lstStyle>
            <a:lvl1pPr marL="0" indent="0" algn="ctr">
              <a:buNone/>
              <a:defRPr sz="7946"/>
            </a:lvl1pPr>
            <a:lvl2pPr marL="1513743" indent="0" algn="ctr">
              <a:buNone/>
              <a:defRPr sz="6622"/>
            </a:lvl2pPr>
            <a:lvl3pPr marL="3027487" indent="0" algn="ctr">
              <a:buNone/>
              <a:defRPr sz="5960"/>
            </a:lvl3pPr>
            <a:lvl4pPr marL="4541230" indent="0" algn="ctr">
              <a:buNone/>
              <a:defRPr sz="5297"/>
            </a:lvl4pPr>
            <a:lvl5pPr marL="6054974" indent="0" algn="ctr">
              <a:buNone/>
              <a:defRPr sz="5297"/>
            </a:lvl5pPr>
            <a:lvl6pPr marL="7568717" indent="0" algn="ctr">
              <a:buNone/>
              <a:defRPr sz="5297"/>
            </a:lvl6pPr>
            <a:lvl7pPr marL="9082461" indent="0" algn="ctr">
              <a:buNone/>
              <a:defRPr sz="5297"/>
            </a:lvl7pPr>
            <a:lvl8pPr marL="10596204" indent="0" algn="ctr">
              <a:buNone/>
              <a:defRPr sz="5297"/>
            </a:lvl8pPr>
            <a:lvl9pPr marL="12109948" indent="0" algn="ctr">
              <a:buNone/>
              <a:defRPr sz="5297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04908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8206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2300034"/>
            <a:ext cx="6528093" cy="3661054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2300034"/>
            <a:ext cx="19205838" cy="36610544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87392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12436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10770172"/>
            <a:ext cx="26112371" cy="17970262"/>
          </a:xfrm>
        </p:spPr>
        <p:txBody>
          <a:bodyPr anchor="b"/>
          <a:lstStyle>
            <a:lvl1pPr>
              <a:defRPr sz="1986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28910440"/>
            <a:ext cx="26112371" cy="9450136"/>
          </a:xfrm>
        </p:spPr>
        <p:txBody>
          <a:bodyPr/>
          <a:lstStyle>
            <a:lvl1pPr marL="0" indent="0">
              <a:buNone/>
              <a:defRPr sz="7946">
                <a:solidFill>
                  <a:schemeClr val="tx1"/>
                </a:solidFill>
              </a:defRPr>
            </a:lvl1pPr>
            <a:lvl2pPr marL="1513743" indent="0">
              <a:buNone/>
              <a:defRPr sz="6622">
                <a:solidFill>
                  <a:schemeClr val="tx1">
                    <a:tint val="75000"/>
                  </a:schemeClr>
                </a:solidFill>
              </a:defRPr>
            </a:lvl2pPr>
            <a:lvl3pPr marL="3027487" indent="0">
              <a:buNone/>
              <a:defRPr sz="5960">
                <a:solidFill>
                  <a:schemeClr val="tx1">
                    <a:tint val="75000"/>
                  </a:schemeClr>
                </a:solidFill>
              </a:defRPr>
            </a:lvl3pPr>
            <a:lvl4pPr marL="4541230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4pPr>
            <a:lvl5pPr marL="605497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5pPr>
            <a:lvl6pPr marL="7568717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6pPr>
            <a:lvl7pPr marL="9082461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7pPr>
            <a:lvl8pPr marL="10596204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8pPr>
            <a:lvl9pPr marL="12109948" indent="0">
              <a:buNone/>
              <a:defRPr sz="529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317384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11500170"/>
            <a:ext cx="12866966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11500170"/>
            <a:ext cx="12866966" cy="2741040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976660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300044"/>
            <a:ext cx="26112371" cy="8350126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10590160"/>
            <a:ext cx="12807832" cy="519007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15780233"/>
            <a:ext cx="12807832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10590160"/>
            <a:ext cx="12870909" cy="5190073"/>
          </a:xfrm>
        </p:spPr>
        <p:txBody>
          <a:bodyPr anchor="b"/>
          <a:lstStyle>
            <a:lvl1pPr marL="0" indent="0">
              <a:buNone/>
              <a:defRPr sz="7946" b="1"/>
            </a:lvl1pPr>
            <a:lvl2pPr marL="1513743" indent="0">
              <a:buNone/>
              <a:defRPr sz="6622" b="1"/>
            </a:lvl2pPr>
            <a:lvl3pPr marL="3027487" indent="0">
              <a:buNone/>
              <a:defRPr sz="5960" b="1"/>
            </a:lvl3pPr>
            <a:lvl4pPr marL="4541230" indent="0">
              <a:buNone/>
              <a:defRPr sz="5297" b="1"/>
            </a:lvl4pPr>
            <a:lvl5pPr marL="6054974" indent="0">
              <a:buNone/>
              <a:defRPr sz="5297" b="1"/>
            </a:lvl5pPr>
            <a:lvl6pPr marL="7568717" indent="0">
              <a:buNone/>
              <a:defRPr sz="5297" b="1"/>
            </a:lvl6pPr>
            <a:lvl7pPr marL="9082461" indent="0">
              <a:buNone/>
              <a:defRPr sz="5297" b="1"/>
            </a:lvl7pPr>
            <a:lvl8pPr marL="10596204" indent="0">
              <a:buNone/>
              <a:defRPr sz="5297" b="1"/>
            </a:lvl8pPr>
            <a:lvl9pPr marL="12109948" indent="0">
              <a:buNone/>
              <a:defRPr sz="5297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15780233"/>
            <a:ext cx="12870909" cy="2321034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0670502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219785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60894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80042"/>
            <a:ext cx="9764544" cy="10080149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6220102"/>
            <a:ext cx="15326827" cy="30700453"/>
          </a:xfrm>
        </p:spPr>
        <p:txBody>
          <a:bodyPr/>
          <a:lstStyle>
            <a:lvl1pPr>
              <a:defRPr sz="10595"/>
            </a:lvl1pPr>
            <a:lvl2pPr>
              <a:defRPr sz="9271"/>
            </a:lvl2pPr>
            <a:lvl3pPr>
              <a:defRPr sz="7946"/>
            </a:lvl3pPr>
            <a:lvl4pPr>
              <a:defRPr sz="6622"/>
            </a:lvl4pPr>
            <a:lvl5pPr>
              <a:defRPr sz="6622"/>
            </a:lvl5pPr>
            <a:lvl6pPr>
              <a:defRPr sz="6622"/>
            </a:lvl6pPr>
            <a:lvl7pPr>
              <a:defRPr sz="6622"/>
            </a:lvl7pPr>
            <a:lvl8pPr>
              <a:defRPr sz="6622"/>
            </a:lvl8pPr>
            <a:lvl9pPr>
              <a:defRPr sz="6622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960191"/>
            <a:ext cx="9764544" cy="24010358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7608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2880042"/>
            <a:ext cx="9764544" cy="10080149"/>
          </a:xfrm>
        </p:spPr>
        <p:txBody>
          <a:bodyPr anchor="b"/>
          <a:lstStyle>
            <a:lvl1pPr>
              <a:defRPr sz="1059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6220102"/>
            <a:ext cx="15326827" cy="30700453"/>
          </a:xfrm>
        </p:spPr>
        <p:txBody>
          <a:bodyPr anchor="t"/>
          <a:lstStyle>
            <a:lvl1pPr marL="0" indent="0">
              <a:buNone/>
              <a:defRPr sz="10595"/>
            </a:lvl1pPr>
            <a:lvl2pPr marL="1513743" indent="0">
              <a:buNone/>
              <a:defRPr sz="9271"/>
            </a:lvl2pPr>
            <a:lvl3pPr marL="3027487" indent="0">
              <a:buNone/>
              <a:defRPr sz="7946"/>
            </a:lvl3pPr>
            <a:lvl4pPr marL="4541230" indent="0">
              <a:buNone/>
              <a:defRPr sz="6622"/>
            </a:lvl4pPr>
            <a:lvl5pPr marL="6054974" indent="0">
              <a:buNone/>
              <a:defRPr sz="6622"/>
            </a:lvl5pPr>
            <a:lvl6pPr marL="7568717" indent="0">
              <a:buNone/>
              <a:defRPr sz="6622"/>
            </a:lvl6pPr>
            <a:lvl7pPr marL="9082461" indent="0">
              <a:buNone/>
              <a:defRPr sz="6622"/>
            </a:lvl7pPr>
            <a:lvl8pPr marL="10596204" indent="0">
              <a:buNone/>
              <a:defRPr sz="6622"/>
            </a:lvl8pPr>
            <a:lvl9pPr marL="12109948" indent="0">
              <a:buNone/>
              <a:defRPr sz="6622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12960191"/>
            <a:ext cx="9764544" cy="24010358"/>
          </a:xfrm>
        </p:spPr>
        <p:txBody>
          <a:bodyPr/>
          <a:lstStyle>
            <a:lvl1pPr marL="0" indent="0">
              <a:buNone/>
              <a:defRPr sz="5297"/>
            </a:lvl1pPr>
            <a:lvl2pPr marL="1513743" indent="0">
              <a:buNone/>
              <a:defRPr sz="4635"/>
            </a:lvl2pPr>
            <a:lvl3pPr marL="3027487" indent="0">
              <a:buNone/>
              <a:defRPr sz="3973"/>
            </a:lvl3pPr>
            <a:lvl4pPr marL="4541230" indent="0">
              <a:buNone/>
              <a:defRPr sz="3311"/>
            </a:lvl4pPr>
            <a:lvl5pPr marL="6054974" indent="0">
              <a:buNone/>
              <a:defRPr sz="3311"/>
            </a:lvl5pPr>
            <a:lvl6pPr marL="7568717" indent="0">
              <a:buNone/>
              <a:defRPr sz="3311"/>
            </a:lvl6pPr>
            <a:lvl7pPr marL="9082461" indent="0">
              <a:buNone/>
              <a:defRPr sz="3311"/>
            </a:lvl7pPr>
            <a:lvl8pPr marL="10596204" indent="0">
              <a:buNone/>
              <a:defRPr sz="3311"/>
            </a:lvl8pPr>
            <a:lvl9pPr marL="12109948" indent="0">
              <a:buNone/>
              <a:defRPr sz="331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353771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2300044"/>
            <a:ext cx="26112371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11500170"/>
            <a:ext cx="26112371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40040601"/>
            <a:ext cx="681192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AE38FD-F60C-4BE9-BDF5-1DDC15446EBC}" type="datetimeFigureOut">
              <a:rPr lang="es-CL" smtClean="0"/>
              <a:t>08-07-2025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40040601"/>
            <a:ext cx="10217884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40040601"/>
            <a:ext cx="6811923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62A3FE-724A-4E38-803F-81B0A794008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712310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3027487" rtl="0" eaLnBrk="1" latinLnBrk="0" hangingPunct="1">
        <a:lnSpc>
          <a:spcPct val="90000"/>
        </a:lnSpc>
        <a:spcBef>
          <a:spcPct val="0"/>
        </a:spcBef>
        <a:buNone/>
        <a:defRPr sz="145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872" indent="-756872" algn="l" defTabSz="3027487" rtl="0" eaLnBrk="1" latinLnBrk="0" hangingPunct="1">
        <a:lnSpc>
          <a:spcPct val="90000"/>
        </a:lnSpc>
        <a:spcBef>
          <a:spcPts val="3311"/>
        </a:spcBef>
        <a:buFont typeface="Arial" panose="020B0604020202020204" pitchFamily="34" charset="0"/>
        <a:buChar char="•"/>
        <a:defRPr sz="9271" kern="1200">
          <a:solidFill>
            <a:schemeClr val="tx1"/>
          </a:solidFill>
          <a:latin typeface="+mn-lt"/>
          <a:ea typeface="+mn-ea"/>
          <a:cs typeface="+mn-cs"/>
        </a:defRPr>
      </a:lvl1pPr>
      <a:lvl2pPr marL="2270615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378435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6622" kern="1200">
          <a:solidFill>
            <a:schemeClr val="tx1"/>
          </a:solidFill>
          <a:latin typeface="+mn-lt"/>
          <a:ea typeface="+mn-ea"/>
          <a:cs typeface="+mn-cs"/>
        </a:defRPr>
      </a:lvl3pPr>
      <a:lvl4pPr marL="5298102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81184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8325589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839333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1353076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866820" indent="-756872" algn="l" defTabSz="3027487" rtl="0" eaLnBrk="1" latinLnBrk="0" hangingPunct="1">
        <a:lnSpc>
          <a:spcPct val="90000"/>
        </a:lnSpc>
        <a:spcBef>
          <a:spcPts val="1655"/>
        </a:spcBef>
        <a:buFont typeface="Arial" panose="020B0604020202020204" pitchFamily="34" charset="0"/>
        <a:buChar char="•"/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1pPr>
      <a:lvl2pPr marL="1513743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2pPr>
      <a:lvl3pPr marL="302748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3pPr>
      <a:lvl4pPr marL="4541230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4pPr>
      <a:lvl5pPr marL="605497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5pPr>
      <a:lvl6pPr marL="7568717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6pPr>
      <a:lvl7pPr marL="9082461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7pPr>
      <a:lvl8pPr marL="10596204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8pPr>
      <a:lvl9pPr marL="12109948" algn="l" defTabSz="3027487" rtl="0" eaLnBrk="1" latinLnBrk="0" hangingPunct="1">
        <a:defRPr sz="59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FBDE14-0434-E16F-E9BE-6FC7578E3E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06;p5">
            <a:extLst>
              <a:ext uri="{FF2B5EF4-FFF2-40B4-BE49-F238E27FC236}">
                <a16:creationId xmlns:a16="http://schemas.microsoft.com/office/drawing/2014/main" id="{828848C9-444B-C9B8-2E3E-910E8B718567}"/>
              </a:ext>
            </a:extLst>
          </p:cNvPr>
          <p:cNvSpPr/>
          <p:nvPr/>
        </p:nvSpPr>
        <p:spPr>
          <a:xfrm>
            <a:off x="41940" y="3526860"/>
            <a:ext cx="30189730" cy="2302440"/>
          </a:xfrm>
          <a:prstGeom prst="rect">
            <a:avLst/>
          </a:prstGeom>
          <a:solidFill>
            <a:srgbClr val="2ED199"/>
          </a:solidFill>
          <a:ln>
            <a:solidFill>
              <a:srgbClr val="2ED199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4AD90392-C125-2111-BE16-9AE6FB981C0A}"/>
              </a:ext>
            </a:extLst>
          </p:cNvPr>
          <p:cNvGrpSpPr/>
          <p:nvPr/>
        </p:nvGrpSpPr>
        <p:grpSpPr>
          <a:xfrm>
            <a:off x="-377160" y="345510"/>
            <a:ext cx="30627880" cy="42569377"/>
            <a:chOff x="-409817" y="345510"/>
            <a:chExt cx="30627880" cy="42569377"/>
          </a:xfrm>
        </p:grpSpPr>
        <p:sp>
          <p:nvSpPr>
            <p:cNvPr id="22" name="Google Shape;106;p5">
              <a:extLst>
                <a:ext uri="{FF2B5EF4-FFF2-40B4-BE49-F238E27FC236}">
                  <a16:creationId xmlns:a16="http://schemas.microsoft.com/office/drawing/2014/main" id="{17C7029D-3C56-9DB6-163A-1E0B02D94113}"/>
                </a:ext>
              </a:extLst>
            </p:cNvPr>
            <p:cNvSpPr/>
            <p:nvPr/>
          </p:nvSpPr>
          <p:spPr>
            <a:xfrm>
              <a:off x="28333" y="345510"/>
              <a:ext cx="30189730" cy="3106830"/>
            </a:xfrm>
            <a:prstGeom prst="rect">
              <a:avLst/>
            </a:prstGeom>
            <a:solidFill>
              <a:srgbClr val="6487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2" name="Imagen 11">
              <a:extLst>
                <a:ext uri="{FF2B5EF4-FFF2-40B4-BE49-F238E27FC236}">
                  <a16:creationId xmlns:a16="http://schemas.microsoft.com/office/drawing/2014/main" id="{41FE387A-0AF3-2B4B-1960-F3FB891937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95090" y="417420"/>
              <a:ext cx="8529718" cy="3106830"/>
            </a:xfrm>
            <a:prstGeom prst="rect">
              <a:avLst/>
            </a:prstGeom>
          </p:spPr>
        </p:pic>
        <p:sp>
          <p:nvSpPr>
            <p:cNvPr id="17" name="Google Shape;106;p5">
              <a:extLst>
                <a:ext uri="{FF2B5EF4-FFF2-40B4-BE49-F238E27FC236}">
                  <a16:creationId xmlns:a16="http://schemas.microsoft.com/office/drawing/2014/main" id="{A665F76D-1272-D891-058F-6E032CF9F9CE}"/>
                </a:ext>
              </a:extLst>
            </p:cNvPr>
            <p:cNvSpPr/>
            <p:nvPr/>
          </p:nvSpPr>
          <p:spPr>
            <a:xfrm>
              <a:off x="1" y="41185628"/>
              <a:ext cx="30189730" cy="1729259"/>
            </a:xfrm>
            <a:prstGeom prst="rect">
              <a:avLst/>
            </a:prstGeom>
            <a:solidFill>
              <a:srgbClr val="6487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EB7B0D32-6E53-7AC5-82BE-1EDDCFE428F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70000" contrast="-70000"/>
            </a:blip>
            <a:stretch>
              <a:fillRect/>
            </a:stretch>
          </p:blipFill>
          <p:spPr>
            <a:xfrm>
              <a:off x="7810629" y="41350540"/>
              <a:ext cx="14568471" cy="1242178"/>
            </a:xfrm>
            <a:prstGeom prst="rect">
              <a:avLst/>
            </a:prstGeom>
          </p:spPr>
        </p:pic>
        <p:pic>
          <p:nvPicPr>
            <p:cNvPr id="25" name="Google Shape;54;p1">
              <a:extLst>
                <a:ext uri="{FF2B5EF4-FFF2-40B4-BE49-F238E27FC236}">
                  <a16:creationId xmlns:a16="http://schemas.microsoft.com/office/drawing/2014/main" id="{3201C028-4A42-3D39-361C-386C977E21C5}"/>
                </a:ext>
              </a:extLst>
            </p:cNvPr>
            <p:cNvPicPr preferRelativeResize="0"/>
            <p:nvPr/>
          </p:nvPicPr>
          <p:blipFill rotWithShape="1">
            <a:blip r:embed="rId4">
              <a:alphaModFix amt="40000"/>
            </a:blip>
            <a:srcRect/>
            <a:stretch/>
          </p:blipFill>
          <p:spPr>
            <a:xfrm>
              <a:off x="-409817" y="8913037"/>
              <a:ext cx="30023189" cy="2635521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" name="CuadroTexto 1">
            <a:extLst>
              <a:ext uri="{FF2B5EF4-FFF2-40B4-BE49-F238E27FC236}">
                <a16:creationId xmlns:a16="http://schemas.microsoft.com/office/drawing/2014/main" id="{53BAD2E5-533B-827B-303E-1D825C9ABE87}"/>
              </a:ext>
            </a:extLst>
          </p:cNvPr>
          <p:cNvSpPr txBox="1"/>
          <p:nvPr/>
        </p:nvSpPr>
        <p:spPr>
          <a:xfrm>
            <a:off x="22007712" y="3558732"/>
            <a:ext cx="67024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Valparaíso, 27 – 30 Octubre 2025</a:t>
            </a:r>
          </a:p>
        </p:txBody>
      </p:sp>
      <p:sp>
        <p:nvSpPr>
          <p:cNvPr id="23" name="Google Shape;107;p1">
            <a:extLst>
              <a:ext uri="{FF2B5EF4-FFF2-40B4-BE49-F238E27FC236}">
                <a16:creationId xmlns:a16="http://schemas.microsoft.com/office/drawing/2014/main" id="{9639DF91-E6BE-A0B5-A7CB-B8945EB63118}"/>
              </a:ext>
            </a:extLst>
          </p:cNvPr>
          <p:cNvSpPr/>
          <p:nvPr/>
        </p:nvSpPr>
        <p:spPr>
          <a:xfrm>
            <a:off x="311676" y="1898925"/>
            <a:ext cx="6410700" cy="59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4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LOGO </a:t>
            </a:r>
            <a:r>
              <a:rPr lang="es-CO" sz="4000" b="1" dirty="0">
                <a:solidFill>
                  <a:schemeClr val="dk1"/>
                </a:solidFill>
              </a:rPr>
              <a:t>INSTITUCIONAL</a:t>
            </a:r>
            <a:endParaRPr sz="4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" name="Google Shape;85;p1">
            <a:extLst>
              <a:ext uri="{FF2B5EF4-FFF2-40B4-BE49-F238E27FC236}">
                <a16:creationId xmlns:a16="http://schemas.microsoft.com/office/drawing/2014/main" id="{33ED9E01-D5E0-62A0-D1B4-B7580B95B35F}"/>
              </a:ext>
            </a:extLst>
          </p:cNvPr>
          <p:cNvSpPr txBox="1"/>
          <p:nvPr/>
        </p:nvSpPr>
        <p:spPr>
          <a:xfrm>
            <a:off x="-555312" y="4478089"/>
            <a:ext cx="32232600" cy="3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4800" b="1" dirty="0"/>
              <a:t>TÍTULO: </a:t>
            </a:r>
            <a:r>
              <a:rPr lang="es-CO" sz="4800" b="1" i="0" u="none" strike="noStrike" cap="none" dirty="0">
                <a:latin typeface="Arial"/>
                <a:ea typeface="Arial"/>
                <a:cs typeface="Arial"/>
                <a:sym typeface="Arial"/>
              </a:rPr>
              <a:t>Se recomienda usar Arial 48 en NEGRILLA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1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4800" b="1" i="0" u="none" strike="noStrike" cap="none" dirty="0"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s-CO" sz="3200" b="1" i="0" u="none" strike="noStrike" cap="none" dirty="0"/>
              <a:t>AUTORES (Nombre completo), FILIACIÓN Y ENCABEZAMIENTOS</a:t>
            </a:r>
            <a:endParaRPr sz="3200" b="1" i="0" u="none" strike="noStrike" cap="none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i="0" u="none" strike="noStrike" cap="none" dirty="0"/>
              <a:t>Arial 32 en NEGRILLA</a:t>
            </a:r>
            <a:endParaRPr sz="3200" b="1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i="0" u="none" strike="noStrike" cap="none" dirty="0"/>
              <a:t>*Autor de correspondencia@</a:t>
            </a:r>
            <a:r>
              <a:rPr lang="es-CO" sz="3200" b="1" dirty="0"/>
              <a:t>universidad.cl</a:t>
            </a:r>
            <a:endParaRPr sz="3200" b="1" i="0" u="none" strike="noStrike" cap="none" dirty="0"/>
          </a:p>
        </p:txBody>
      </p:sp>
      <p:sp>
        <p:nvSpPr>
          <p:cNvPr id="6" name="Google Shape;86;p1">
            <a:extLst>
              <a:ext uri="{FF2B5EF4-FFF2-40B4-BE49-F238E27FC236}">
                <a16:creationId xmlns:a16="http://schemas.microsoft.com/office/drawing/2014/main" id="{FA053244-2015-2B78-3E94-94554A310B29}"/>
              </a:ext>
            </a:extLst>
          </p:cNvPr>
          <p:cNvSpPr txBox="1"/>
          <p:nvPr/>
        </p:nvSpPr>
        <p:spPr>
          <a:xfrm>
            <a:off x="3257549" y="8233048"/>
            <a:ext cx="26791331" cy="18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i="0" u="none" strike="noStrike" cap="none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endParaRPr sz="3200" dirty="0">
              <a:solidFill>
                <a:srgbClr val="6487A5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Contener propósito de la investigación, breve descripción de la metodología, resumen de resultados y conclusiones importantes.</a:t>
            </a:r>
            <a:endParaRPr sz="2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2000" dirty="0"/>
              <a:t>20</a:t>
            </a: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 , sin Negrilla</a:t>
            </a:r>
            <a:endParaRPr sz="20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3366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Google Shape;87;p1">
            <a:extLst>
              <a:ext uri="{FF2B5EF4-FFF2-40B4-BE49-F238E27FC236}">
                <a16:creationId xmlns:a16="http://schemas.microsoft.com/office/drawing/2014/main" id="{B88AB700-BA1F-E093-E03A-AA82ED9400FC}"/>
              </a:ext>
            </a:extLst>
          </p:cNvPr>
          <p:cNvSpPr txBox="1"/>
          <p:nvPr/>
        </p:nvSpPr>
        <p:spPr>
          <a:xfrm>
            <a:off x="617295" y="11030878"/>
            <a:ext cx="13630800" cy="74481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i="0" u="none" strike="noStrike" cap="none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INTRODUCCIÓN</a:t>
            </a:r>
            <a:endParaRPr sz="3200" dirty="0">
              <a:solidFill>
                <a:srgbClr val="6487A5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Debe contener los objetivos del trabajo, importancia teórica, antecedentes y revisión del tema.</a:t>
            </a:r>
            <a:endParaRPr sz="20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2000" dirty="0"/>
              <a:t>20</a:t>
            </a: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 sin Negrilla</a:t>
            </a:r>
            <a:endParaRPr sz="20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 dirty="0">
              <a:solidFill>
                <a:srgbClr val="33669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 dirty="0">
              <a:solidFill>
                <a:srgbClr val="33669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i="0" u="none" strike="noStrike" cap="none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OBSERVACIONES GENERALES: </a:t>
            </a:r>
            <a:endParaRPr sz="3200" b="1" dirty="0">
              <a:solidFill>
                <a:srgbClr val="6487A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Las dimensiones del </a:t>
            </a:r>
            <a:r>
              <a:rPr lang="es-CO" sz="3200" b="1" dirty="0">
                <a:solidFill>
                  <a:srgbClr val="6487A5"/>
                </a:solidFill>
              </a:rPr>
              <a:t>póster</a:t>
            </a:r>
            <a:r>
              <a:rPr lang="es-CO" sz="3200" b="1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 deben ser de 90 x 120 cm.</a:t>
            </a:r>
            <a:endParaRPr sz="3200" b="1" dirty="0">
              <a:solidFill>
                <a:srgbClr val="6487A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Usar fondo suave y mate, utilizar un buen contraste de letras.</a:t>
            </a:r>
            <a:endParaRPr sz="3200" b="1" dirty="0">
              <a:solidFill>
                <a:srgbClr val="6487A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Todos los títulos deben ser Arial 32 en NEGRILLA. </a:t>
            </a:r>
            <a:r>
              <a:rPr lang="es-CO" sz="3200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ESTA DISTRIBUCIÓN DE LAS PARTES DEL PÓSTER ES UNA SUGERENCIA, EN ESE SENTIDO EL FORMATO ES LIBRE. SE LE PIDE SOLAMENTE MANTENER LOS COLORES Y FORMARTO DE FONDO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6487A5"/>
              </a:solidFill>
            </a:endParaRPr>
          </a:p>
        </p:txBody>
      </p:sp>
      <p:sp>
        <p:nvSpPr>
          <p:cNvPr id="8" name="Google Shape;88;p1">
            <a:extLst>
              <a:ext uri="{FF2B5EF4-FFF2-40B4-BE49-F238E27FC236}">
                <a16:creationId xmlns:a16="http://schemas.microsoft.com/office/drawing/2014/main" id="{83B8F20A-9F61-D60D-C14E-9B2403169C98}"/>
              </a:ext>
            </a:extLst>
          </p:cNvPr>
          <p:cNvSpPr/>
          <p:nvPr/>
        </p:nvSpPr>
        <p:spPr>
          <a:xfrm>
            <a:off x="1297845" y="20726597"/>
            <a:ext cx="12955500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3200"/>
              <a:buFont typeface="Arial"/>
              <a:buNone/>
            </a:pPr>
            <a:r>
              <a:rPr lang="es-CO" sz="3200" b="1" dirty="0">
                <a:solidFill>
                  <a:srgbClr val="6487A5"/>
                </a:solidFill>
              </a:rPr>
              <a:t>RESULTADOS</a:t>
            </a:r>
            <a:endParaRPr sz="3200" b="1" dirty="0">
              <a:solidFill>
                <a:srgbClr val="6487A5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336699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dirty="0">
                <a:latin typeface="Arial"/>
                <a:ea typeface="Arial"/>
                <a:cs typeface="Arial"/>
                <a:sym typeface="Arial"/>
              </a:rPr>
              <a:t>Resumen de los resultados obtenidos.</a:t>
            </a:r>
            <a:endParaRPr sz="20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dirty="0">
                <a:latin typeface="Arial"/>
                <a:ea typeface="Arial"/>
                <a:cs typeface="Arial"/>
                <a:sym typeface="Arial"/>
              </a:rPr>
              <a:t>Colocar los datos más relevantes y relacionados con el objetivo del estudio.</a:t>
            </a:r>
            <a:endParaRPr sz="20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" name="Google Shape;92;p1">
            <a:extLst>
              <a:ext uri="{FF2B5EF4-FFF2-40B4-BE49-F238E27FC236}">
                <a16:creationId xmlns:a16="http://schemas.microsoft.com/office/drawing/2014/main" id="{A4738032-8429-8FAF-70FC-FEEBE33884BA}"/>
              </a:ext>
            </a:extLst>
          </p:cNvPr>
          <p:cNvSpPr/>
          <p:nvPr/>
        </p:nvSpPr>
        <p:spPr>
          <a:xfrm>
            <a:off x="15750874" y="10846768"/>
            <a:ext cx="13700100" cy="258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3200"/>
              <a:buFont typeface="Arial"/>
              <a:buNone/>
            </a:pPr>
            <a:r>
              <a:rPr lang="es-CO" sz="3200" b="1" dirty="0">
                <a:solidFill>
                  <a:srgbClr val="6487A5"/>
                </a:solidFill>
              </a:rPr>
              <a:t>METODOLOGÍA</a:t>
            </a:r>
            <a:endParaRPr sz="3200" b="1" dirty="0">
              <a:solidFill>
                <a:srgbClr val="6487A5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33669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dirty="0">
                <a:latin typeface="Arial"/>
                <a:ea typeface="Arial"/>
                <a:cs typeface="Arial"/>
                <a:sym typeface="Arial"/>
              </a:rPr>
              <a:t>Incluye descripción de materiales y métodos, diseño experimental, variables.</a:t>
            </a:r>
            <a:endParaRPr sz="20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dirty="0"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2000" dirty="0"/>
              <a:t>2</a:t>
            </a:r>
            <a:r>
              <a:rPr lang="es-CO" sz="2000" dirty="0">
                <a:latin typeface="Arial"/>
                <a:ea typeface="Arial"/>
                <a:cs typeface="Arial"/>
                <a:sym typeface="Arial"/>
              </a:rPr>
              <a:t>0 sin Negrilla.</a:t>
            </a:r>
            <a:endParaRPr sz="20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" name="Google Shape;89;p1">
            <a:extLst>
              <a:ext uri="{FF2B5EF4-FFF2-40B4-BE49-F238E27FC236}">
                <a16:creationId xmlns:a16="http://schemas.microsoft.com/office/drawing/2014/main" id="{4CE9181A-C7D5-0E5B-55E7-7859A16E1626}"/>
              </a:ext>
            </a:extLst>
          </p:cNvPr>
          <p:cNvSpPr txBox="1"/>
          <p:nvPr/>
        </p:nvSpPr>
        <p:spPr>
          <a:xfrm>
            <a:off x="617295" y="32326988"/>
            <a:ext cx="13630800" cy="938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CONCLUSIONES</a:t>
            </a:r>
            <a:endParaRPr sz="3200" dirty="0">
              <a:solidFill>
                <a:srgbClr val="6487A5"/>
              </a:solidFill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2000" dirty="0">
                <a:solidFill>
                  <a:schemeClr val="dk1"/>
                </a:solidFill>
              </a:rPr>
              <a:t>2</a:t>
            </a:r>
            <a:r>
              <a:rPr lang="es-CO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 sin Negrilla.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90;p1">
            <a:extLst>
              <a:ext uri="{FF2B5EF4-FFF2-40B4-BE49-F238E27FC236}">
                <a16:creationId xmlns:a16="http://schemas.microsoft.com/office/drawing/2014/main" id="{C3DDF20E-1C68-4DB5-2532-8A97D8F7E878}"/>
              </a:ext>
            </a:extLst>
          </p:cNvPr>
          <p:cNvSpPr txBox="1"/>
          <p:nvPr/>
        </p:nvSpPr>
        <p:spPr>
          <a:xfrm>
            <a:off x="16320209" y="32478526"/>
            <a:ext cx="12561429" cy="21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</a:rPr>
              <a:t>BIBLIOGRAFÍA</a:t>
            </a:r>
            <a:endParaRPr sz="3200" b="1" dirty="0">
              <a:solidFill>
                <a:srgbClr val="6487A5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2F549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Usar normas Vancouver o APA.</a:t>
            </a:r>
            <a:endParaRPr sz="16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1600" dirty="0">
                <a:solidFill>
                  <a:schemeClr val="dk1"/>
                </a:solidFill>
              </a:rPr>
              <a:t>16</a:t>
            </a: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sin Negrilla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" name="Google Shape;91;p1">
            <a:extLst>
              <a:ext uri="{FF2B5EF4-FFF2-40B4-BE49-F238E27FC236}">
                <a16:creationId xmlns:a16="http://schemas.microsoft.com/office/drawing/2014/main" id="{990DF9F8-ACA2-9869-6B78-C4536FA4E1D5}"/>
              </a:ext>
            </a:extLst>
          </p:cNvPr>
          <p:cNvSpPr txBox="1"/>
          <p:nvPr/>
        </p:nvSpPr>
        <p:spPr>
          <a:xfrm>
            <a:off x="9072002" y="38664128"/>
            <a:ext cx="11335200" cy="1892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</a:rPr>
              <a:t>AGRADECIMIENTOS</a:t>
            </a:r>
            <a:endParaRPr sz="3200" b="1" dirty="0">
              <a:solidFill>
                <a:srgbClr val="6487A5"/>
              </a:solidFill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es obligatorio.</a:t>
            </a:r>
            <a:endParaRPr sz="1600" dirty="0"/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1600" dirty="0">
                <a:solidFill>
                  <a:schemeClr val="dk1"/>
                </a:solidFill>
              </a:rPr>
              <a:t>16</a:t>
            </a: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sin Negrilla.</a:t>
            </a:r>
            <a:endParaRPr sz="1600" dirty="0"/>
          </a:p>
        </p:txBody>
      </p:sp>
    </p:spTree>
    <p:extLst>
      <p:ext uri="{BB962C8B-B14F-4D97-AF65-F5344CB8AC3E}">
        <p14:creationId xmlns:p14="http://schemas.microsoft.com/office/powerpoint/2010/main" val="37764110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107;p1">
            <a:extLst>
              <a:ext uri="{FF2B5EF4-FFF2-40B4-BE49-F238E27FC236}">
                <a16:creationId xmlns:a16="http://schemas.microsoft.com/office/drawing/2014/main" id="{5823517B-2A21-C3B5-F822-E680012B9E6A}"/>
              </a:ext>
            </a:extLst>
          </p:cNvPr>
          <p:cNvSpPr/>
          <p:nvPr/>
        </p:nvSpPr>
        <p:spPr>
          <a:xfrm>
            <a:off x="2718452" y="607920"/>
            <a:ext cx="6410700" cy="598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40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LOGO </a:t>
            </a:r>
            <a:r>
              <a:rPr lang="es-CO" sz="4000" b="1" dirty="0">
                <a:solidFill>
                  <a:schemeClr val="dk1"/>
                </a:solidFill>
              </a:rPr>
              <a:t>INSTITUCIONAL</a:t>
            </a:r>
            <a:endParaRPr sz="4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35" name="Grupo 34">
            <a:extLst>
              <a:ext uri="{FF2B5EF4-FFF2-40B4-BE49-F238E27FC236}">
                <a16:creationId xmlns:a16="http://schemas.microsoft.com/office/drawing/2014/main" id="{132036D2-1E6E-3E80-EBA5-907E6105F1F5}"/>
              </a:ext>
            </a:extLst>
          </p:cNvPr>
          <p:cNvGrpSpPr/>
          <p:nvPr/>
        </p:nvGrpSpPr>
        <p:grpSpPr>
          <a:xfrm>
            <a:off x="32657" y="607920"/>
            <a:ext cx="30275213" cy="42306967"/>
            <a:chOff x="0" y="607920"/>
            <a:chExt cx="30275213" cy="42306967"/>
          </a:xfrm>
        </p:grpSpPr>
        <p:pic>
          <p:nvPicPr>
            <p:cNvPr id="12" name="Imagen 11">
              <a:extLst>
                <a:ext uri="{FF2B5EF4-FFF2-40B4-BE49-F238E27FC236}">
                  <a16:creationId xmlns:a16="http://schemas.microsoft.com/office/drawing/2014/main" id="{E7F3CA07-D754-42F6-DA6E-AF7018DD894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20895090" y="607920"/>
              <a:ext cx="8529718" cy="3106830"/>
            </a:xfrm>
            <a:prstGeom prst="rect">
              <a:avLst/>
            </a:prstGeom>
          </p:spPr>
        </p:pic>
        <p:sp>
          <p:nvSpPr>
            <p:cNvPr id="17" name="Google Shape;106;p5">
              <a:extLst>
                <a:ext uri="{FF2B5EF4-FFF2-40B4-BE49-F238E27FC236}">
                  <a16:creationId xmlns:a16="http://schemas.microsoft.com/office/drawing/2014/main" id="{55DEE606-2443-938E-1559-D98C134CCB05}"/>
                </a:ext>
              </a:extLst>
            </p:cNvPr>
            <p:cNvSpPr/>
            <p:nvPr/>
          </p:nvSpPr>
          <p:spPr>
            <a:xfrm>
              <a:off x="1" y="41185628"/>
              <a:ext cx="30189730" cy="1729259"/>
            </a:xfrm>
            <a:prstGeom prst="rect">
              <a:avLst/>
            </a:prstGeom>
            <a:solidFill>
              <a:srgbClr val="6487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16" name="Imagen 15">
              <a:extLst>
                <a:ext uri="{FF2B5EF4-FFF2-40B4-BE49-F238E27FC236}">
                  <a16:creationId xmlns:a16="http://schemas.microsoft.com/office/drawing/2014/main" id="{E4F529FF-705D-6B3C-223D-6E8A2BB4C1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lum bright="70000" contrast="-70000"/>
            </a:blip>
            <a:stretch>
              <a:fillRect/>
            </a:stretch>
          </p:blipFill>
          <p:spPr>
            <a:xfrm>
              <a:off x="7810629" y="41350540"/>
              <a:ext cx="14568471" cy="1242178"/>
            </a:xfrm>
            <a:prstGeom prst="rect">
              <a:avLst/>
            </a:prstGeom>
          </p:spPr>
        </p:pic>
        <p:sp>
          <p:nvSpPr>
            <p:cNvPr id="22" name="Google Shape;106;p5">
              <a:extLst>
                <a:ext uri="{FF2B5EF4-FFF2-40B4-BE49-F238E27FC236}">
                  <a16:creationId xmlns:a16="http://schemas.microsoft.com/office/drawing/2014/main" id="{5A32C8E5-6D7E-4B8A-2FA7-5F89868F08FE}"/>
                </a:ext>
              </a:extLst>
            </p:cNvPr>
            <p:cNvSpPr/>
            <p:nvPr/>
          </p:nvSpPr>
          <p:spPr>
            <a:xfrm>
              <a:off x="85483" y="4536510"/>
              <a:ext cx="30189730" cy="3106830"/>
            </a:xfrm>
            <a:prstGeom prst="rect">
              <a:avLst/>
            </a:prstGeom>
            <a:solidFill>
              <a:srgbClr val="6487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56;p1">
              <a:extLst>
                <a:ext uri="{FF2B5EF4-FFF2-40B4-BE49-F238E27FC236}">
                  <a16:creationId xmlns:a16="http://schemas.microsoft.com/office/drawing/2014/main" id="{32AF3180-A937-3A07-0E56-29E80044378E}"/>
                </a:ext>
              </a:extLst>
            </p:cNvPr>
            <p:cNvSpPr/>
            <p:nvPr/>
          </p:nvSpPr>
          <p:spPr>
            <a:xfrm>
              <a:off x="0" y="3261000"/>
              <a:ext cx="3704261" cy="5657849"/>
            </a:xfrm>
            <a:prstGeom prst="flowChartDelay">
              <a:avLst/>
            </a:prstGeom>
            <a:solidFill>
              <a:srgbClr val="2ED19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>
              <a:def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</a:defPPr>
              <a:lvl1pPr marR="0" lvl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1pPr>
              <a:lvl2pPr marR="0" lvl="1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2pPr>
              <a:lvl3pPr marR="0" lvl="2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3pPr>
              <a:lvl4pPr marR="0" lvl="3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4pPr>
              <a:lvl5pPr marR="0" lvl="4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5pPr>
              <a:lvl6pPr marR="0" lvl="5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6pPr>
              <a:lvl7pPr marR="0" lvl="6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7pPr>
              <a:lvl8pPr marR="0" lvl="7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8pPr>
              <a:lvl9pPr marR="0" lvl="8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Font typeface="Arial"/>
                <a:defRPr sz="1400" b="0" i="0" u="none" strike="noStrike" cap="non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defRPr>
              </a:lvl9pPr>
            </a:lstStyle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pic>
          <p:nvPicPr>
            <p:cNvPr id="25" name="Google Shape;54;p1">
              <a:extLst>
                <a:ext uri="{FF2B5EF4-FFF2-40B4-BE49-F238E27FC236}">
                  <a16:creationId xmlns:a16="http://schemas.microsoft.com/office/drawing/2014/main" id="{072E8251-C7F3-C9C5-0418-535F125DE718}"/>
                </a:ext>
              </a:extLst>
            </p:cNvPr>
            <p:cNvPicPr preferRelativeResize="0"/>
            <p:nvPr/>
          </p:nvPicPr>
          <p:blipFill rotWithShape="1">
            <a:blip r:embed="rId4">
              <a:alphaModFix amt="40000"/>
            </a:blip>
            <a:srcRect/>
            <a:stretch/>
          </p:blipFill>
          <p:spPr>
            <a:xfrm>
              <a:off x="85483" y="9740609"/>
              <a:ext cx="30023189" cy="26355219"/>
            </a:xfrm>
            <a:prstGeom prst="rect">
              <a:avLst/>
            </a:prstGeom>
            <a:noFill/>
            <a:ln>
              <a:noFill/>
            </a:ln>
          </p:spPr>
        </p:pic>
      </p:grpSp>
      <p:sp>
        <p:nvSpPr>
          <p:cNvPr id="27" name="Google Shape;85;p1">
            <a:extLst>
              <a:ext uri="{FF2B5EF4-FFF2-40B4-BE49-F238E27FC236}">
                <a16:creationId xmlns:a16="http://schemas.microsoft.com/office/drawing/2014/main" id="{CECB06A1-0ED6-DD3D-886D-4FA27EE6155D}"/>
              </a:ext>
            </a:extLst>
          </p:cNvPr>
          <p:cNvSpPr txBox="1"/>
          <p:nvPr/>
        </p:nvSpPr>
        <p:spPr>
          <a:xfrm>
            <a:off x="-498162" y="4478089"/>
            <a:ext cx="32232600" cy="329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4800" b="1" dirty="0">
                <a:solidFill>
                  <a:schemeClr val="bg1"/>
                </a:solidFill>
              </a:rPr>
              <a:t>TÍTULO: </a:t>
            </a:r>
            <a:r>
              <a:rPr lang="es-CO" sz="48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Se recomienda usar Arial 48 en NEGRILLA</a:t>
            </a:r>
            <a:endParaRPr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4800" b="1" i="0" u="none" strike="noStrike" cap="none" dirty="0">
              <a:solidFill>
                <a:schemeClr val="bg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4800" b="1" i="0" u="none" strike="noStrike" cap="none" dirty="0">
                <a:solidFill>
                  <a:schemeClr val="bg1"/>
                </a:solidFill>
                <a:latin typeface="Arial"/>
                <a:ea typeface="Arial"/>
                <a:cs typeface="Arial"/>
                <a:sym typeface="Arial"/>
              </a:rPr>
              <a:t>  </a:t>
            </a:r>
            <a:r>
              <a:rPr lang="es-CO" sz="3200" b="1" i="0" u="none" strike="noStrike" cap="none" dirty="0">
                <a:solidFill>
                  <a:schemeClr val="bg1"/>
                </a:solidFill>
              </a:rPr>
              <a:t>AUTORES (Nombre completo), FILIACIÓN Y ENCABEZAMIENTOS</a:t>
            </a:r>
            <a:endParaRPr sz="3200" b="1" i="0" u="none" strike="noStrike" cap="none"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i="0" u="none" strike="noStrike" cap="none" dirty="0">
                <a:solidFill>
                  <a:schemeClr val="bg1"/>
                </a:solidFill>
              </a:rPr>
              <a:t>Arial 32 en NEGRILLA</a:t>
            </a:r>
            <a:endParaRPr sz="3200" b="1" dirty="0">
              <a:solidFill>
                <a:schemeClr val="bg1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i="0" u="none" strike="noStrike" cap="none" dirty="0">
                <a:solidFill>
                  <a:schemeClr val="bg1"/>
                </a:solidFill>
              </a:rPr>
              <a:t>*Autor de correspondencia@</a:t>
            </a:r>
            <a:r>
              <a:rPr lang="es-CO" sz="3200" b="1" dirty="0">
                <a:solidFill>
                  <a:schemeClr val="bg1"/>
                </a:solidFill>
              </a:rPr>
              <a:t>universidad.cl</a:t>
            </a:r>
            <a:endParaRPr sz="3200" b="1" i="0" u="none" strike="noStrike" cap="none" dirty="0">
              <a:solidFill>
                <a:schemeClr val="bg1"/>
              </a:solidFill>
            </a:endParaRPr>
          </a:p>
        </p:txBody>
      </p:sp>
      <p:sp>
        <p:nvSpPr>
          <p:cNvPr id="28" name="Google Shape;86;p1">
            <a:extLst>
              <a:ext uri="{FF2B5EF4-FFF2-40B4-BE49-F238E27FC236}">
                <a16:creationId xmlns:a16="http://schemas.microsoft.com/office/drawing/2014/main" id="{60C0DAAF-2044-6F14-9379-255FD3A0B177}"/>
              </a:ext>
            </a:extLst>
          </p:cNvPr>
          <p:cNvSpPr txBox="1"/>
          <p:nvPr/>
        </p:nvSpPr>
        <p:spPr>
          <a:xfrm>
            <a:off x="3314699" y="8233048"/>
            <a:ext cx="26791331" cy="181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i="0" u="none" strike="noStrike" cap="none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ABSTRACT</a:t>
            </a:r>
            <a:endParaRPr sz="3200" dirty="0">
              <a:solidFill>
                <a:srgbClr val="6487A5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Contener propósito de la investigación, breve descripción de la metodología, resumen de resultados y conclusiones importantes.</a:t>
            </a:r>
            <a:endParaRPr sz="20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2000" dirty="0"/>
              <a:t>20</a:t>
            </a: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 , sin Negrilla</a:t>
            </a:r>
            <a:endParaRPr sz="20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solidFill>
                <a:srgbClr val="336699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" name="Google Shape;87;p1">
            <a:extLst>
              <a:ext uri="{FF2B5EF4-FFF2-40B4-BE49-F238E27FC236}">
                <a16:creationId xmlns:a16="http://schemas.microsoft.com/office/drawing/2014/main" id="{14443F50-DF0B-60C5-D25B-8BD03FF8C6C7}"/>
              </a:ext>
            </a:extLst>
          </p:cNvPr>
          <p:cNvSpPr txBox="1"/>
          <p:nvPr/>
        </p:nvSpPr>
        <p:spPr>
          <a:xfrm>
            <a:off x="674445" y="11030878"/>
            <a:ext cx="13630800" cy="79405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i="0" u="none" strike="noStrike" cap="none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INTRODUCCIÓN</a:t>
            </a:r>
            <a:endParaRPr sz="3200" dirty="0">
              <a:solidFill>
                <a:srgbClr val="6487A5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Debe contener los objetivos del trabajo, importancia teórica, antecedentes y revisión del tema.</a:t>
            </a:r>
            <a:endParaRPr sz="20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0" i="0" u="none" strike="noStrike" cap="none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2000" dirty="0"/>
              <a:t>20</a:t>
            </a:r>
            <a:r>
              <a:rPr lang="es-CO" sz="2000" b="0" i="0" u="none" strike="noStrike" cap="none" dirty="0">
                <a:latin typeface="Arial"/>
                <a:ea typeface="Arial"/>
                <a:cs typeface="Arial"/>
                <a:sym typeface="Arial"/>
              </a:rPr>
              <a:t> sin Negrilla</a:t>
            </a:r>
            <a:endParaRPr sz="20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 dirty="0">
              <a:solidFill>
                <a:srgbClr val="33669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000" b="0" i="0" u="none" strike="noStrike" cap="none" dirty="0">
              <a:solidFill>
                <a:srgbClr val="33669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i="0" u="none" strike="noStrike" cap="none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OBSERVACIONES GENERALES: </a:t>
            </a:r>
            <a:endParaRPr sz="3200" b="1" dirty="0">
              <a:solidFill>
                <a:srgbClr val="6487A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Las dimensiones del </a:t>
            </a:r>
            <a:r>
              <a:rPr lang="es-CO" sz="3200" b="1" dirty="0">
                <a:solidFill>
                  <a:srgbClr val="6487A5"/>
                </a:solidFill>
              </a:rPr>
              <a:t>póster</a:t>
            </a:r>
            <a:r>
              <a:rPr lang="es-CO" sz="3200" b="1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 deben ser de 90 x 120 cm.</a:t>
            </a:r>
            <a:endParaRPr sz="3200" b="1" dirty="0">
              <a:solidFill>
                <a:srgbClr val="6487A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Usar fondo suave y mate, utilizar un buen contraste de letras.</a:t>
            </a:r>
            <a:endParaRPr sz="3200" b="1" dirty="0">
              <a:solidFill>
                <a:srgbClr val="6487A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Todos los títulos deben ser Arial 32 en NEGRILLA. </a:t>
            </a:r>
            <a:r>
              <a:rPr lang="es-CO" sz="3200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</a:p>
          <a:p>
            <a:r>
              <a:rPr lang="es-CO" sz="3200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ESTA DISTRIBUCIÓN DE LAS PARTES DEL PÓSTER ES UNA SUGERENCIA, EN ESE SENTIDO EL FORMATO ES LIBRE. SE LE PIDE SOLAMENTE MANTENER LOS COLORES Y FORMARTO DE FONDO</a:t>
            </a: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s-CO" sz="3200" dirty="0">
              <a:solidFill>
                <a:srgbClr val="6487A5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200" dirty="0">
              <a:solidFill>
                <a:srgbClr val="6487A5"/>
              </a:solidFill>
            </a:endParaRPr>
          </a:p>
        </p:txBody>
      </p:sp>
      <p:sp>
        <p:nvSpPr>
          <p:cNvPr id="30" name="Google Shape;88;p1">
            <a:extLst>
              <a:ext uri="{FF2B5EF4-FFF2-40B4-BE49-F238E27FC236}">
                <a16:creationId xmlns:a16="http://schemas.microsoft.com/office/drawing/2014/main" id="{B55601B1-EC42-2B63-7742-75F6CFD2D395}"/>
              </a:ext>
            </a:extLst>
          </p:cNvPr>
          <p:cNvSpPr/>
          <p:nvPr/>
        </p:nvSpPr>
        <p:spPr>
          <a:xfrm>
            <a:off x="1354995" y="20726597"/>
            <a:ext cx="12955500" cy="18158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3200"/>
              <a:buFont typeface="Arial"/>
              <a:buNone/>
            </a:pPr>
            <a:r>
              <a:rPr lang="es-CO" sz="3200" b="1" dirty="0">
                <a:solidFill>
                  <a:srgbClr val="6487A5"/>
                </a:solidFill>
              </a:rPr>
              <a:t>RESULTADOS</a:t>
            </a:r>
            <a:endParaRPr sz="3200" b="1" dirty="0">
              <a:solidFill>
                <a:srgbClr val="6487A5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b="1" dirty="0">
              <a:solidFill>
                <a:srgbClr val="336699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dirty="0">
                <a:latin typeface="Arial"/>
                <a:ea typeface="Arial"/>
                <a:cs typeface="Arial"/>
                <a:sym typeface="Arial"/>
              </a:rPr>
              <a:t>Resumen de los resultados obtenidos.</a:t>
            </a:r>
            <a:endParaRPr sz="20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dirty="0">
                <a:latin typeface="Arial"/>
                <a:ea typeface="Arial"/>
                <a:cs typeface="Arial"/>
                <a:sym typeface="Arial"/>
              </a:rPr>
              <a:t>Colocar los datos más relevantes y relacionados con el objetivo del estudio.</a:t>
            </a:r>
            <a:endParaRPr sz="2000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" name="Google Shape;92;p1">
            <a:extLst>
              <a:ext uri="{FF2B5EF4-FFF2-40B4-BE49-F238E27FC236}">
                <a16:creationId xmlns:a16="http://schemas.microsoft.com/office/drawing/2014/main" id="{C8CB4F9E-4CCE-4DD9-359D-8A2B98362439}"/>
              </a:ext>
            </a:extLst>
          </p:cNvPr>
          <p:cNvSpPr/>
          <p:nvPr/>
        </p:nvSpPr>
        <p:spPr>
          <a:xfrm>
            <a:off x="15808024" y="10846768"/>
            <a:ext cx="13700100" cy="25852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F5496"/>
              </a:buClr>
              <a:buSzPts val="3200"/>
              <a:buFont typeface="Arial"/>
              <a:buNone/>
            </a:pPr>
            <a:r>
              <a:rPr lang="es-CO" sz="3200" b="1" dirty="0">
                <a:solidFill>
                  <a:srgbClr val="6487A5"/>
                </a:solidFill>
              </a:rPr>
              <a:t>METODOLOGÍA</a:t>
            </a:r>
            <a:endParaRPr sz="3200" b="1" dirty="0">
              <a:solidFill>
                <a:srgbClr val="6487A5"/>
              </a:solidFill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rgbClr val="336699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dirty="0">
                <a:latin typeface="Arial"/>
                <a:ea typeface="Arial"/>
                <a:cs typeface="Arial"/>
                <a:sym typeface="Arial"/>
              </a:rPr>
              <a:t>Incluye descripción de materiales y métodos, diseño experimental, variables.</a:t>
            </a:r>
            <a:endParaRPr sz="2000" dirty="0"/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dirty="0"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2000" dirty="0"/>
              <a:t>2</a:t>
            </a:r>
            <a:r>
              <a:rPr lang="es-CO" sz="2000" dirty="0">
                <a:latin typeface="Arial"/>
                <a:ea typeface="Arial"/>
                <a:cs typeface="Arial"/>
                <a:sym typeface="Arial"/>
              </a:rPr>
              <a:t>0 sin Negrilla.</a:t>
            </a:r>
            <a:endParaRPr sz="2000" b="0" i="0" u="none" strike="noStrike" cap="none" dirty="0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" name="Google Shape;89;p1">
            <a:extLst>
              <a:ext uri="{FF2B5EF4-FFF2-40B4-BE49-F238E27FC236}">
                <a16:creationId xmlns:a16="http://schemas.microsoft.com/office/drawing/2014/main" id="{1FAFFE5D-99BA-B2C4-7840-9C0AEBD88DD1}"/>
              </a:ext>
            </a:extLst>
          </p:cNvPr>
          <p:cNvSpPr txBox="1"/>
          <p:nvPr/>
        </p:nvSpPr>
        <p:spPr>
          <a:xfrm>
            <a:off x="674445" y="32326988"/>
            <a:ext cx="13630800" cy="9386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  <a:latin typeface="Arial"/>
                <a:ea typeface="Arial"/>
                <a:cs typeface="Arial"/>
                <a:sym typeface="Arial"/>
              </a:rPr>
              <a:t>CONCLUSIONES</a:t>
            </a:r>
            <a:endParaRPr sz="3200" dirty="0">
              <a:solidFill>
                <a:srgbClr val="6487A5"/>
              </a:solidFill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2000" dirty="0">
                <a:solidFill>
                  <a:schemeClr val="dk1"/>
                </a:solidFill>
              </a:rPr>
              <a:t>2</a:t>
            </a:r>
            <a:r>
              <a:rPr lang="es-CO" sz="20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 sin Negrilla.</a:t>
            </a: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" name="Google Shape;90;p1">
            <a:extLst>
              <a:ext uri="{FF2B5EF4-FFF2-40B4-BE49-F238E27FC236}">
                <a16:creationId xmlns:a16="http://schemas.microsoft.com/office/drawing/2014/main" id="{0CAEDA76-616A-A0C5-F746-3FF029529463}"/>
              </a:ext>
            </a:extLst>
          </p:cNvPr>
          <p:cNvSpPr txBox="1"/>
          <p:nvPr/>
        </p:nvSpPr>
        <p:spPr>
          <a:xfrm>
            <a:off x="16377359" y="32478526"/>
            <a:ext cx="12561429" cy="21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</a:rPr>
              <a:t>BIBLIOGRAFÍA</a:t>
            </a:r>
            <a:endParaRPr sz="3200" b="1" dirty="0">
              <a:solidFill>
                <a:srgbClr val="6487A5"/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rgbClr val="2F5496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Usar normas Vancouver o APA.</a:t>
            </a:r>
            <a:endParaRPr sz="1600"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1600" dirty="0">
                <a:solidFill>
                  <a:schemeClr val="dk1"/>
                </a:solidFill>
              </a:rPr>
              <a:t>16</a:t>
            </a: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sin Negrilla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0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91;p1">
            <a:extLst>
              <a:ext uri="{FF2B5EF4-FFF2-40B4-BE49-F238E27FC236}">
                <a16:creationId xmlns:a16="http://schemas.microsoft.com/office/drawing/2014/main" id="{0E7EA6EB-3B43-88CF-D979-370B789D0DA0}"/>
              </a:ext>
            </a:extLst>
          </p:cNvPr>
          <p:cNvSpPr txBox="1"/>
          <p:nvPr/>
        </p:nvSpPr>
        <p:spPr>
          <a:xfrm>
            <a:off x="9129152" y="38664128"/>
            <a:ext cx="11335200" cy="189278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CO" sz="3200" b="1" dirty="0">
                <a:solidFill>
                  <a:srgbClr val="6487A5"/>
                </a:solidFill>
              </a:rPr>
              <a:t>AGRADECIMIENTOS</a:t>
            </a:r>
            <a:endParaRPr sz="3200" b="1" dirty="0">
              <a:solidFill>
                <a:srgbClr val="6487A5"/>
              </a:solidFill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 es obligatorio.</a:t>
            </a:r>
            <a:endParaRPr sz="1600" dirty="0"/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just" rtl="0">
              <a:lnSpc>
                <a:spcPct val="115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Arial </a:t>
            </a:r>
            <a:r>
              <a:rPr lang="es-CO" sz="1600" dirty="0">
                <a:solidFill>
                  <a:schemeClr val="dk1"/>
                </a:solidFill>
              </a:rPr>
              <a:t>16</a:t>
            </a:r>
            <a:r>
              <a:rPr lang="es-CO" sz="160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sin Negrilla.</a:t>
            </a:r>
            <a:endParaRPr sz="1600" dirty="0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380988D0-A26D-BB46-AB09-5758508400F4}"/>
              </a:ext>
            </a:extLst>
          </p:cNvPr>
          <p:cNvSpPr txBox="1"/>
          <p:nvPr/>
        </p:nvSpPr>
        <p:spPr>
          <a:xfrm>
            <a:off x="22236312" y="3863532"/>
            <a:ext cx="670247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3200" b="1" dirty="0">
                <a:solidFill>
                  <a:schemeClr val="tx2"/>
                </a:solidFill>
                <a:latin typeface="Century Gothic" panose="020B0502020202020204" pitchFamily="34" charset="0"/>
              </a:rPr>
              <a:t>Valparaíso, 27 – 30 Octubre 2025</a:t>
            </a:r>
          </a:p>
        </p:txBody>
      </p:sp>
    </p:spTree>
    <p:extLst>
      <p:ext uri="{BB962C8B-B14F-4D97-AF65-F5344CB8AC3E}">
        <p14:creationId xmlns:p14="http://schemas.microsoft.com/office/powerpoint/2010/main" val="9281493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92</TotalTime>
  <Words>436</Words>
  <Application>Microsoft Office PowerPoint</Application>
  <PresentationFormat>Personalizado</PresentationFormat>
  <Paragraphs>96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Dreidy</dc:creator>
  <cp:lastModifiedBy>Dreidy</cp:lastModifiedBy>
  <cp:revision>4</cp:revision>
  <dcterms:created xsi:type="dcterms:W3CDTF">2025-07-03T20:51:49Z</dcterms:created>
  <dcterms:modified xsi:type="dcterms:W3CDTF">2025-07-08T18:46:56Z</dcterms:modified>
</cp:coreProperties>
</file>